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Barlow ExtraLight"/>
      <p:regular r:id="rId36"/>
      <p:bold r:id="rId37"/>
      <p:italic r:id="rId38"/>
      <p:boldItalic r:id="rId39"/>
    </p:embeddedFont>
    <p:embeddedFont>
      <p:font typeface="Proxima Nova"/>
      <p:regular r:id="rId40"/>
      <p:bold r:id="rId41"/>
      <p:italic r:id="rId42"/>
      <p:boldItalic r:id="rId43"/>
    </p:embeddedFont>
    <p:embeddedFont>
      <p:font typeface="Hepta Slab Medium"/>
      <p:regular r:id="rId44"/>
      <p:bold r:id="rId45"/>
    </p:embeddedFont>
    <p:embeddedFont>
      <p:font typeface="Hepta Slab"/>
      <p:regular r:id="rId46"/>
      <p:bold r:id="rId47"/>
    </p:embeddedFont>
    <p:embeddedFont>
      <p:font typeface="Barlow Medium"/>
      <p:regular r:id="rId48"/>
      <p:bold r:id="rId49"/>
      <p:italic r:id="rId50"/>
      <p:boldItalic r:id="rId51"/>
    </p:embeddedFont>
    <p:embeddedFont>
      <p:font typeface="Barlow Light"/>
      <p:regular r:id="rId52"/>
      <p:bold r:id="rId53"/>
      <p:italic r:id="rId54"/>
      <p:boldItalic r:id="rId55"/>
    </p:embeddedFont>
    <p:embeddedFont>
      <p:font typeface="Barlow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regular.fntdata"/><Relationship Id="rId42" Type="http://schemas.openxmlformats.org/officeDocument/2006/relationships/font" Target="fonts/ProximaNova-italic.fntdata"/><Relationship Id="rId41" Type="http://schemas.openxmlformats.org/officeDocument/2006/relationships/font" Target="fonts/ProximaNova-bold.fntdata"/><Relationship Id="rId44" Type="http://schemas.openxmlformats.org/officeDocument/2006/relationships/font" Target="fonts/HeptaSlabMedium-regular.fntdata"/><Relationship Id="rId43" Type="http://schemas.openxmlformats.org/officeDocument/2006/relationships/font" Target="fonts/ProximaNova-boldItalic.fntdata"/><Relationship Id="rId46" Type="http://schemas.openxmlformats.org/officeDocument/2006/relationships/font" Target="fonts/HeptaSlab-regular.fntdata"/><Relationship Id="rId45" Type="http://schemas.openxmlformats.org/officeDocument/2006/relationships/font" Target="fonts/HeptaSlab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arlowMedium-regular.fntdata"/><Relationship Id="rId47" Type="http://schemas.openxmlformats.org/officeDocument/2006/relationships/font" Target="fonts/HeptaSlab-bold.fntdata"/><Relationship Id="rId49" Type="http://schemas.openxmlformats.org/officeDocument/2006/relationships/font" Target="fonts/Barlow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BarlowExtraLight-bold.fntdata"/><Relationship Id="rId36" Type="http://schemas.openxmlformats.org/officeDocument/2006/relationships/font" Target="fonts/BarlowExtraLight-regular.fntdata"/><Relationship Id="rId39" Type="http://schemas.openxmlformats.org/officeDocument/2006/relationships/font" Target="fonts/BarlowExtraLight-boldItalic.fntdata"/><Relationship Id="rId38" Type="http://schemas.openxmlformats.org/officeDocument/2006/relationships/font" Target="fonts/BarlowExtraLight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BarlowMedium-boldItalic.fntdata"/><Relationship Id="rId50" Type="http://schemas.openxmlformats.org/officeDocument/2006/relationships/font" Target="fonts/BarlowMedium-italic.fntdata"/><Relationship Id="rId53" Type="http://schemas.openxmlformats.org/officeDocument/2006/relationships/font" Target="fonts/BarlowLight-bold.fntdata"/><Relationship Id="rId52" Type="http://schemas.openxmlformats.org/officeDocument/2006/relationships/font" Target="fonts/BarlowLight-regular.fntdata"/><Relationship Id="rId11" Type="http://schemas.openxmlformats.org/officeDocument/2006/relationships/slide" Target="slides/slide6.xml"/><Relationship Id="rId55" Type="http://schemas.openxmlformats.org/officeDocument/2006/relationships/font" Target="fonts/BarlowLight-boldItalic.fntdata"/><Relationship Id="rId10" Type="http://schemas.openxmlformats.org/officeDocument/2006/relationships/slide" Target="slides/slide5.xml"/><Relationship Id="rId54" Type="http://schemas.openxmlformats.org/officeDocument/2006/relationships/font" Target="fonts/BarlowLight-italic.fntdata"/><Relationship Id="rId13" Type="http://schemas.openxmlformats.org/officeDocument/2006/relationships/slide" Target="slides/slide8.xml"/><Relationship Id="rId57" Type="http://schemas.openxmlformats.org/officeDocument/2006/relationships/font" Target="fonts/Barlow-bold.fntdata"/><Relationship Id="rId12" Type="http://schemas.openxmlformats.org/officeDocument/2006/relationships/slide" Target="slides/slide7.xml"/><Relationship Id="rId56" Type="http://schemas.openxmlformats.org/officeDocument/2006/relationships/font" Target="fonts/Barlow-regular.fntdata"/><Relationship Id="rId15" Type="http://schemas.openxmlformats.org/officeDocument/2006/relationships/slide" Target="slides/slide10.xml"/><Relationship Id="rId59" Type="http://schemas.openxmlformats.org/officeDocument/2006/relationships/font" Target="fonts/Barlow-boldItalic.fntdata"/><Relationship Id="rId14" Type="http://schemas.openxmlformats.org/officeDocument/2006/relationships/slide" Target="slides/slide9.xml"/><Relationship Id="rId58" Type="http://schemas.openxmlformats.org/officeDocument/2006/relationships/font" Target="fonts/Barlow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jpg>
</file>

<file path=ppt/media/image36.jp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285044a8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285044a8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2357b82117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2357b82117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[1] Through Hole Resistors. </a:t>
            </a:r>
            <a:r>
              <a:rPr i="1" lang="en">
                <a:solidFill>
                  <a:schemeClr val="dk1"/>
                </a:solidFill>
              </a:rPr>
              <a:t>Digikey</a:t>
            </a:r>
            <a:r>
              <a:rPr lang="en">
                <a:solidFill>
                  <a:schemeClr val="dk1"/>
                </a:solidFill>
              </a:rPr>
              <a:t>. Accessed: Sept. 18, 2024. (Image) Available: https://www.digikey.com/en/products/detail/yageo/MFR-25FRF52-10K/14626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[2] What are Resistor Color Codes: Insight on Color Bands. </a:t>
            </a:r>
            <a:r>
              <a:rPr i="1" lang="en">
                <a:solidFill>
                  <a:schemeClr val="dk1"/>
                </a:solidFill>
              </a:rPr>
              <a:t>TE Connectivity</a:t>
            </a:r>
            <a:r>
              <a:rPr lang="en">
                <a:solidFill>
                  <a:schemeClr val="dk1"/>
                </a:solidFill>
              </a:rPr>
              <a:t>. Accessed: Sept. 18, 2024. (Image) Available: https://www.te.com/en/products/passive-components/resistors/intersection/resistor-color-codes.html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[3] Resistor Basics: Resistor Symbol. What is it used for? </a:t>
            </a:r>
            <a:r>
              <a:rPr i="1" lang="en">
                <a:solidFill>
                  <a:schemeClr val="dk1"/>
                </a:solidFill>
              </a:rPr>
              <a:t>Jak Electronics.</a:t>
            </a:r>
            <a:r>
              <a:rPr lang="en">
                <a:solidFill>
                  <a:schemeClr val="dk1"/>
                </a:solidFill>
              </a:rPr>
              <a:t> (Dec. 20, 2019). Accessed: Sept. 18, 2024. (Image) Available: https://www.jakelectronics.com/blog/resistor-basics-resistor-symbol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[4] Surface Mount Resistors, with High Reliability. </a:t>
            </a:r>
            <a:r>
              <a:rPr i="1" lang="en">
                <a:solidFill>
                  <a:schemeClr val="dk1"/>
                </a:solidFill>
              </a:rPr>
              <a:t>TE Connectivity.</a:t>
            </a:r>
            <a:r>
              <a:rPr lang="en">
                <a:solidFill>
                  <a:schemeClr val="dk1"/>
                </a:solidFill>
              </a:rPr>
              <a:t> Accessed: Sept. 18, 2024. (Image) Available: https://www.te.com/en/products/passive-components/resistors/surface-mount-resistors.html?tab=pgp-story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2357b82117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2357b82117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[1] Types of Capacitor. </a:t>
            </a:r>
            <a:r>
              <a:rPr i="1" lang="en">
                <a:solidFill>
                  <a:schemeClr val="dk1"/>
                </a:solidFill>
              </a:rPr>
              <a:t>Power Electronics Talks</a:t>
            </a:r>
            <a:r>
              <a:rPr lang="en">
                <a:solidFill>
                  <a:schemeClr val="dk1"/>
                </a:solidFill>
              </a:rPr>
              <a:t>. (Apr. 27, 2024) Accessed: Sept. 18, 2024. (Image) Available: https://www.powerelectronicstalks.com/2020/04/types-of-capacitor.html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[2] Capacitors. </a:t>
            </a:r>
            <a:r>
              <a:rPr i="1" lang="en">
                <a:solidFill>
                  <a:schemeClr val="dk1"/>
                </a:solidFill>
              </a:rPr>
              <a:t>WKU PHYS 301</a:t>
            </a:r>
            <a:r>
              <a:rPr lang="en">
                <a:solidFill>
                  <a:schemeClr val="dk1"/>
                </a:solidFill>
              </a:rPr>
              <a:t>. Accessed: Sept. 18, 2024. (Image) Available: http://physics.wku.edu/phys301/notes/rc-circuits/capacitors/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[3] Capacitors - Repair Basics. </a:t>
            </a:r>
            <a:r>
              <a:rPr i="1" lang="en">
                <a:solidFill>
                  <a:schemeClr val="dk1"/>
                </a:solidFill>
              </a:rPr>
              <a:t>Repair Wiki</a:t>
            </a:r>
            <a:r>
              <a:rPr lang="en">
                <a:solidFill>
                  <a:schemeClr val="dk1"/>
                </a:solidFill>
              </a:rPr>
              <a:t>. (July 2024) Accessed: Sept. 18, 2024. (Image) Available: https://repair.wiki/w/Capacitors_-_Repair_Basics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2357b82117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2357b82117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[1] batteries - Lithium ion battery how to connect to PCB? </a:t>
            </a:r>
            <a:r>
              <a:rPr i="1" lang="en">
                <a:solidFill>
                  <a:schemeClr val="dk1"/>
                </a:solidFill>
              </a:rPr>
              <a:t>Electrical Engineering Stack Exchange</a:t>
            </a:r>
            <a:r>
              <a:rPr lang="en">
                <a:solidFill>
                  <a:schemeClr val="dk1"/>
                </a:solidFill>
              </a:rPr>
              <a:t>. (January, 2019) Accessed: Sept. 20, 2024. (Image) Available: https://electronics.stackexchange.com/questions/418034/lithium-ion-battery-how-to-connect-to-pcb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2bfd55a79d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2bfd55a79d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[1] Everything You Need to Know About Inductance. </a:t>
            </a:r>
            <a:r>
              <a:rPr i="1" lang="en">
                <a:solidFill>
                  <a:schemeClr val="dk1"/>
                </a:solidFill>
              </a:rPr>
              <a:t>School of PE</a:t>
            </a:r>
            <a:r>
              <a:rPr lang="en">
                <a:solidFill>
                  <a:schemeClr val="dk1"/>
                </a:solidFill>
              </a:rPr>
              <a:t>. (Dec. 18, 2023) Accessed: Sept. 18, 2024. (Image) Available: https://www.schoolofpe.com/blog/2023/12/exploring-electromagnetic-inductance.html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[2] How Do Inductors Work. </a:t>
            </a:r>
            <a:r>
              <a:rPr i="1" lang="en">
                <a:solidFill>
                  <a:schemeClr val="dk1"/>
                </a:solidFill>
              </a:rPr>
              <a:t>RS</a:t>
            </a:r>
            <a:r>
              <a:rPr lang="en">
                <a:solidFill>
                  <a:schemeClr val="dk1"/>
                </a:solidFill>
              </a:rPr>
              <a:t>. (June 12 2023) Accessed: Sept. 18, 2024. (Image) Available: https://uk.rs-online.com/web/content/discovery/ideas-and-advice/inductors-guide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2357b82117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2357b82117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[1] The Smith Chart. </a:t>
            </a:r>
            <a:r>
              <a:rPr i="1" lang="en"/>
              <a:t>Nuts &amp; Volts Magazine</a:t>
            </a:r>
            <a:r>
              <a:rPr lang="en"/>
              <a:t>. (March 12 2021) </a:t>
            </a:r>
            <a:r>
              <a:rPr lang="en">
                <a:solidFill>
                  <a:schemeClr val="dk1"/>
                </a:solidFill>
              </a:rPr>
              <a:t>Accessed: Sept. 18, 2024. (Image) Available: https://www.nutsvolts.com/magazine/article/the-smith-chart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2357b82117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2357b82117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[1] What is Diode - Definition, Types of Diode, V-I Characteristics &amp; Application. </a:t>
            </a:r>
            <a:r>
              <a:rPr i="1" lang="en">
                <a:solidFill>
                  <a:schemeClr val="dk1"/>
                </a:solidFill>
              </a:rPr>
              <a:t>GeeksForGeeks</a:t>
            </a:r>
            <a:r>
              <a:rPr lang="en">
                <a:solidFill>
                  <a:schemeClr val="dk1"/>
                </a:solidFill>
              </a:rPr>
              <a:t>. (July 30 2024) https://www.geeksforgeeks.org/diode/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[2] Diodes. </a:t>
            </a:r>
            <a:r>
              <a:rPr i="1" lang="en">
                <a:solidFill>
                  <a:schemeClr val="dk1"/>
                </a:solidFill>
              </a:rPr>
              <a:t>Mati David</a:t>
            </a:r>
            <a:r>
              <a:rPr lang="en">
                <a:solidFill>
                  <a:schemeClr val="dk1"/>
                </a:solidFill>
              </a:rPr>
              <a:t>. Accessed: Sept. 18, 2024. (Image) Available: https://www.matidavid.com/electronic_components/05.htm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2357b82117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2357b82117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[1] PNP Transistor. </a:t>
            </a:r>
            <a:r>
              <a:rPr i="1" lang="en">
                <a:solidFill>
                  <a:schemeClr val="dk1"/>
                </a:solidFill>
              </a:rPr>
              <a:t>GeeksForGeeks</a:t>
            </a:r>
            <a:r>
              <a:rPr lang="en">
                <a:solidFill>
                  <a:schemeClr val="dk1"/>
                </a:solidFill>
              </a:rPr>
              <a:t>. (Oct 17 2021) Accessed: Sept. 18, 2024. (Image) Available: https://www.geeksforgeeks.org/pnp-transistor/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2bfd55a79d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2bfd55a79d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[1] STM32G431CBU6. </a:t>
            </a:r>
            <a:r>
              <a:rPr i="1" lang="en">
                <a:solidFill>
                  <a:schemeClr val="dk1"/>
                </a:solidFill>
              </a:rPr>
              <a:t>DigiKey.</a:t>
            </a:r>
            <a:r>
              <a:rPr lang="en">
                <a:solidFill>
                  <a:schemeClr val="dk1"/>
                </a:solidFill>
              </a:rPr>
              <a:t>.Accessed: Sept. 18, 2024. (Image) Available: https://www.digikey.com/en/products/detail/stmicroelectronics/STM32G431CBU6/10231569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[2] IC Components, For Electronics at Rs 500/piece in Pune. </a:t>
            </a:r>
            <a:r>
              <a:rPr i="1" lang="en">
                <a:solidFill>
                  <a:schemeClr val="dk1"/>
                </a:solidFill>
              </a:rPr>
              <a:t>IndiaMart</a:t>
            </a:r>
            <a:r>
              <a:rPr lang="en">
                <a:solidFill>
                  <a:schemeClr val="dk1"/>
                </a:solidFill>
              </a:rPr>
              <a:t>. Accessed: Sept. 18, 2024. (Image) Available: https://www.indiamart.com/proddetail/ic-components-11695046297.html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2357b82117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2357b82117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[1] Integrated Circuits. </a:t>
            </a:r>
            <a:r>
              <a:rPr i="1" lang="en">
                <a:solidFill>
                  <a:schemeClr val="dk1"/>
                </a:solidFill>
              </a:rPr>
              <a:t>Basic Car Audio Electronics.</a:t>
            </a:r>
            <a:r>
              <a:rPr lang="en">
                <a:solidFill>
                  <a:schemeClr val="dk1"/>
                </a:solidFill>
              </a:rPr>
              <a:t>.Accessed: Sept. 18, 2024. (Image) Available:https://bcae1.com/intcirct.htm#google_vignette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[2] The Relentless Pursuit of Moore’s Law. </a:t>
            </a:r>
            <a:r>
              <a:rPr i="1" lang="en">
                <a:solidFill>
                  <a:schemeClr val="dk1"/>
                </a:solidFill>
              </a:rPr>
              <a:t>Semiconductor Substack</a:t>
            </a:r>
            <a:r>
              <a:rPr lang="en">
                <a:solidFill>
                  <a:schemeClr val="dk1"/>
                </a:solidFill>
              </a:rPr>
              <a:t>. (July 16 2023) Accessed: Sept. 18, 2024. (Image) Available: https://semiconductor.substack.com/p/the-relentless-pursuit-of-moores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2357b82117_0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2357b82117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2e9a88623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2e9a88623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2357b82117_0_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2357b82117_0_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2357b82117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2357b82117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2bfd55a79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2bfd55a79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2a25f94bf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2a25f94bf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27ba895cb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27ba895cb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27ba895cb4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27ba895cb4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297525c9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297525c9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297525c91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297525c91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27ba895cb4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27ba895cb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2e9a88623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2e9a8862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85044a863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285044a863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2e9a88623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2e9a88623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285044a863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285044a863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2357b8211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2357b8211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2357b8211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2357b8211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2357b8211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2357b8211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 and Satellite Systems at UC Davis - esc_v2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Ethan Mathai - AM Radio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Texas Instruments - 36V, 16-bit, Ultra-Precise I2C Output Current, Voltage, Power Monitor with Alert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2357b82117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2357b82117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2357b82117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2357b82117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SECTION_HEADER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32850" y="1124700"/>
            <a:ext cx="7878300" cy="17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pta Slab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064100" y="4335200"/>
            <a:ext cx="1015800" cy="266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Barlow Medium"/>
              <a:buChar char="○"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subTitle"/>
          </p:nvPr>
        </p:nvSpPr>
        <p:spPr>
          <a:xfrm>
            <a:off x="2857500" y="2902000"/>
            <a:ext cx="37656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800"/>
              <a:buNone/>
              <a:defRPr sz="128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37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/ Content">
  <p:cSld name="TITLE_AND_BODY_1">
    <p:bg>
      <p:bgPr>
        <a:solidFill>
          <a:schemeClr val="accent4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475075" y="309225"/>
            <a:ext cx="36552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2" type="body"/>
          </p:nvPr>
        </p:nvSpPr>
        <p:spPr>
          <a:xfrm>
            <a:off x="711097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750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175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31750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3175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31750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3175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31750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3" type="subTitle"/>
          </p:nvPr>
        </p:nvSpPr>
        <p:spPr>
          <a:xfrm>
            <a:off x="1699221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4" type="body"/>
          </p:nvPr>
        </p:nvSpPr>
        <p:spPr>
          <a:xfrm>
            <a:off x="2285797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5" type="body"/>
          </p:nvPr>
        </p:nvSpPr>
        <p:spPr>
          <a:xfrm>
            <a:off x="711097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750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175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31750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3175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31750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3175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31750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6" type="subTitle"/>
          </p:nvPr>
        </p:nvSpPr>
        <p:spPr>
          <a:xfrm>
            <a:off x="1699221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7" type="body"/>
          </p:nvPr>
        </p:nvSpPr>
        <p:spPr>
          <a:xfrm>
            <a:off x="2285797" y="2468166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8" type="body"/>
          </p:nvPr>
        </p:nvSpPr>
        <p:spPr>
          <a:xfrm>
            <a:off x="711097" y="3219093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750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175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31750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3175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31750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3175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31750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idx="9" type="subTitle"/>
          </p:nvPr>
        </p:nvSpPr>
        <p:spPr>
          <a:xfrm>
            <a:off x="1699221" y="3218818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3" type="body"/>
          </p:nvPr>
        </p:nvSpPr>
        <p:spPr>
          <a:xfrm>
            <a:off x="2285797" y="3464593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4" type="body"/>
          </p:nvPr>
        </p:nvSpPr>
        <p:spPr>
          <a:xfrm>
            <a:off x="4746581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750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175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31750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3175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31750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3175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31750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5" type="subTitle"/>
          </p:nvPr>
        </p:nvSpPr>
        <p:spPr>
          <a:xfrm>
            <a:off x="5734705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6" type="body"/>
          </p:nvPr>
        </p:nvSpPr>
        <p:spPr>
          <a:xfrm>
            <a:off x="6321281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17" type="body"/>
          </p:nvPr>
        </p:nvSpPr>
        <p:spPr>
          <a:xfrm>
            <a:off x="4746581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750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175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31750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3175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31750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3175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31750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18" type="subTitle"/>
          </p:nvPr>
        </p:nvSpPr>
        <p:spPr>
          <a:xfrm>
            <a:off x="5734705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19" type="body"/>
          </p:nvPr>
        </p:nvSpPr>
        <p:spPr>
          <a:xfrm>
            <a:off x="6321281" y="2468166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20" type="body"/>
          </p:nvPr>
        </p:nvSpPr>
        <p:spPr>
          <a:xfrm>
            <a:off x="4746581" y="3219093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750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175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31750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3175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31750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3175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31750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77" name="Google Shape;77;p15"/>
          <p:cNvSpPr txBox="1"/>
          <p:nvPr>
            <p:ph idx="21" type="subTitle"/>
          </p:nvPr>
        </p:nvSpPr>
        <p:spPr>
          <a:xfrm>
            <a:off x="5734705" y="3218818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78" name="Google Shape;78;p15"/>
          <p:cNvSpPr txBox="1"/>
          <p:nvPr>
            <p:ph idx="22" type="body"/>
          </p:nvPr>
        </p:nvSpPr>
        <p:spPr>
          <a:xfrm>
            <a:off x="6321281" y="3464593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9" name="Google Shape;79;p1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>
            <a:lvl1pPr lvl="0">
              <a:buNone/>
              <a:defRPr sz="1100">
                <a:solidFill>
                  <a:schemeClr val="accent3"/>
                </a:solidFill>
              </a:defRPr>
            </a:lvl1pPr>
            <a:lvl2pPr lvl="1">
              <a:buNone/>
              <a:defRPr sz="1100">
                <a:solidFill>
                  <a:schemeClr val="accent3"/>
                </a:solidFill>
              </a:defRPr>
            </a:lvl2pPr>
            <a:lvl3pPr lvl="2">
              <a:buNone/>
              <a:defRPr sz="1100">
                <a:solidFill>
                  <a:schemeClr val="accent3"/>
                </a:solidFill>
              </a:defRPr>
            </a:lvl3pPr>
            <a:lvl4pPr lvl="3">
              <a:buNone/>
              <a:defRPr sz="1100">
                <a:solidFill>
                  <a:schemeClr val="accent3"/>
                </a:solidFill>
              </a:defRPr>
            </a:lvl4pPr>
            <a:lvl5pPr lvl="4">
              <a:buNone/>
              <a:defRPr sz="1100">
                <a:solidFill>
                  <a:schemeClr val="accent3"/>
                </a:solidFill>
              </a:defRPr>
            </a:lvl5pPr>
            <a:lvl6pPr lvl="5">
              <a:buNone/>
              <a:defRPr sz="1100">
                <a:solidFill>
                  <a:schemeClr val="accent3"/>
                </a:solidFill>
              </a:defRPr>
            </a:lvl6pPr>
            <a:lvl7pPr lvl="6">
              <a:buNone/>
              <a:defRPr sz="1100">
                <a:solidFill>
                  <a:schemeClr val="accent3"/>
                </a:solidFill>
              </a:defRPr>
            </a:lvl7pPr>
            <a:lvl8pPr lvl="7">
              <a:buNone/>
              <a:defRPr sz="1100">
                <a:solidFill>
                  <a:schemeClr val="accent3"/>
                </a:solidFill>
              </a:defRPr>
            </a:lvl8pPr>
            <a:lvl9pPr lvl="8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60">
          <p15:clr>
            <a:srgbClr val="E46962"/>
          </p15:clr>
        </p15:guide>
        <p15:guide id="2" orient="horz" pos="360">
          <p15:clr>
            <a:srgbClr val="E46962"/>
          </p15:clr>
        </p15:guide>
        <p15:guide id="3" orient="horz" pos="1048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+ Image">
  <p:cSld name="CUSTOM_1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>
            <p:ph idx="2" type="pic"/>
          </p:nvPr>
        </p:nvSpPr>
        <p:spPr>
          <a:xfrm>
            <a:off x="5485725" y="523025"/>
            <a:ext cx="3135300" cy="409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2" name="Google Shape;82;p16"/>
          <p:cNvSpPr txBox="1"/>
          <p:nvPr>
            <p:ph type="title"/>
          </p:nvPr>
        </p:nvSpPr>
        <p:spPr>
          <a:xfrm>
            <a:off x="591441" y="391675"/>
            <a:ext cx="4397400" cy="3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638750" y="4413181"/>
            <a:ext cx="5537100" cy="3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 Medium"/>
              <a:buChar char="○"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>
            <a:lvl1pPr lvl="0">
              <a:buNone/>
              <a:defRPr sz="1100">
                <a:solidFill>
                  <a:schemeClr val="accent1"/>
                </a:solidFill>
              </a:defRPr>
            </a:lvl1pPr>
            <a:lvl2pPr lvl="1">
              <a:buNone/>
              <a:defRPr sz="1100">
                <a:solidFill>
                  <a:schemeClr val="accent1"/>
                </a:solidFill>
              </a:defRPr>
            </a:lvl2pPr>
            <a:lvl3pPr lvl="2">
              <a:buNone/>
              <a:defRPr sz="1100">
                <a:solidFill>
                  <a:schemeClr val="accent1"/>
                </a:solidFill>
              </a:defRPr>
            </a:lvl3pPr>
            <a:lvl4pPr lvl="3">
              <a:buNone/>
              <a:defRPr sz="1100">
                <a:solidFill>
                  <a:schemeClr val="accent1"/>
                </a:solidFill>
              </a:defRPr>
            </a:lvl4pPr>
            <a:lvl5pPr lvl="4">
              <a:buNone/>
              <a:defRPr sz="1100">
                <a:solidFill>
                  <a:schemeClr val="accent1"/>
                </a:solidFill>
              </a:defRPr>
            </a:lvl5pPr>
            <a:lvl6pPr lvl="5">
              <a:buNone/>
              <a:defRPr sz="1100">
                <a:solidFill>
                  <a:schemeClr val="accent1"/>
                </a:solidFill>
              </a:defRPr>
            </a:lvl6pPr>
            <a:lvl7pPr lvl="6">
              <a:buNone/>
              <a:defRPr sz="1100">
                <a:solidFill>
                  <a:schemeClr val="accent1"/>
                </a:solidFill>
              </a:defRPr>
            </a:lvl7pPr>
            <a:lvl8pPr lvl="7">
              <a:buNone/>
              <a:defRPr sz="1100">
                <a:solidFill>
                  <a:schemeClr val="accent1"/>
                </a:solidFill>
              </a:defRPr>
            </a:lvl8pPr>
            <a:lvl9pPr lvl="8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" name="Google Shape;89;p1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" name="Google Shape;90;p1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1" name="Google Shape;91;p1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2" name="Google Shape;92;p1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3" name="Google Shape;93;p1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APTION_ONLY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6" name="Google Shape;9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 Size / Pie Graph">
  <p:cSld name="CAPTION_ONLY_2">
    <p:bg>
      <p:bgPr>
        <a:solidFill>
          <a:schemeClr val="dk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9"/>
          <p:cNvSpPr txBox="1"/>
          <p:nvPr>
            <p:ph idx="1" type="subTitle"/>
          </p:nvPr>
        </p:nvSpPr>
        <p:spPr>
          <a:xfrm>
            <a:off x="791150" y="522625"/>
            <a:ext cx="49773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pta Slab Medium"/>
              <a:buNone/>
              <a:defRPr sz="3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2" type="body"/>
          </p:nvPr>
        </p:nvSpPr>
        <p:spPr>
          <a:xfrm>
            <a:off x="714950" y="1989025"/>
            <a:ext cx="2792400" cy="28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>
            <a:lvl1pPr lvl="0">
              <a:buNone/>
              <a:defRPr sz="1100">
                <a:solidFill>
                  <a:schemeClr val="dk2"/>
                </a:solidFill>
              </a:defRPr>
            </a:lvl1pPr>
            <a:lvl2pPr lvl="1">
              <a:buNone/>
              <a:defRPr sz="1100">
                <a:solidFill>
                  <a:schemeClr val="dk2"/>
                </a:solidFill>
              </a:defRPr>
            </a:lvl2pPr>
            <a:lvl3pPr lvl="2">
              <a:buNone/>
              <a:defRPr sz="1100">
                <a:solidFill>
                  <a:schemeClr val="dk2"/>
                </a:solidFill>
              </a:defRPr>
            </a:lvl3pPr>
            <a:lvl4pPr lvl="3">
              <a:buNone/>
              <a:defRPr sz="1100">
                <a:solidFill>
                  <a:schemeClr val="dk2"/>
                </a:solidFill>
              </a:defRPr>
            </a:lvl4pPr>
            <a:lvl5pPr lvl="4">
              <a:buNone/>
              <a:defRPr sz="1100">
                <a:solidFill>
                  <a:schemeClr val="dk2"/>
                </a:solidFill>
              </a:defRPr>
            </a:lvl5pPr>
            <a:lvl6pPr lvl="5">
              <a:buNone/>
              <a:defRPr sz="1100">
                <a:solidFill>
                  <a:schemeClr val="dk2"/>
                </a:solidFill>
              </a:defRPr>
            </a:lvl6pPr>
            <a:lvl7pPr lvl="6">
              <a:buNone/>
              <a:defRPr sz="1100">
                <a:solidFill>
                  <a:schemeClr val="dk2"/>
                </a:solidFill>
              </a:defRPr>
            </a:lvl7pPr>
            <a:lvl8pPr lvl="7">
              <a:buNone/>
              <a:defRPr sz="1100">
                <a:solidFill>
                  <a:schemeClr val="dk2"/>
                </a:solidFill>
              </a:defRPr>
            </a:lvl8pPr>
            <a:lvl9pPr lvl="8">
              <a:buNone/>
              <a:defRPr sz="1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4416275" y="1976923"/>
            <a:ext cx="4045200" cy="2871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 rot="444408">
            <a:off x="5636457" y="2500588"/>
            <a:ext cx="1505663" cy="1505327"/>
          </a:xfrm>
          <a:prstGeom prst="pie">
            <a:avLst>
              <a:gd fmla="val 8241844" name="adj1"/>
              <a:gd fmla="val 12554936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TITLE_AND_DESCRIPTION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Hepta Slab Medium"/>
              <a:buNone/>
              <a:defRPr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ONE_COLUMN_TEXT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9">
  <p:cSld name="TITLE_AND_BODY_10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/>
          <p:nvPr/>
        </p:nvSpPr>
        <p:spPr>
          <a:xfrm>
            <a:off x="8595360" y="0"/>
            <a:ext cx="548700" cy="5143500"/>
          </a:xfrm>
          <a:prstGeom prst="rect">
            <a:avLst/>
          </a:prstGeom>
          <a:solidFill>
            <a:srgbClr val="172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859535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>
                <a:solidFill>
                  <a:schemeClr val="lt1"/>
                </a:solidFill>
              </a:defRPr>
            </a:lvl1pPr>
            <a:lvl2pPr lvl="1" algn="ctr">
              <a:buNone/>
              <a:defRPr>
                <a:solidFill>
                  <a:schemeClr val="lt1"/>
                </a:solidFill>
              </a:defRPr>
            </a:lvl2pPr>
            <a:lvl3pPr lvl="2" algn="ctr">
              <a:buNone/>
              <a:defRPr>
                <a:solidFill>
                  <a:schemeClr val="lt1"/>
                </a:solidFill>
              </a:defRPr>
            </a:lvl3pPr>
            <a:lvl4pPr lvl="3" algn="ctr">
              <a:buNone/>
              <a:defRPr>
                <a:solidFill>
                  <a:schemeClr val="lt1"/>
                </a:solidFill>
              </a:defRPr>
            </a:lvl4pPr>
            <a:lvl5pPr lvl="4" algn="ctr">
              <a:buNone/>
              <a:defRPr>
                <a:solidFill>
                  <a:schemeClr val="lt1"/>
                </a:solidFill>
              </a:defRPr>
            </a:lvl5pPr>
            <a:lvl6pPr lvl="5" algn="ctr">
              <a:buNone/>
              <a:defRPr>
                <a:solidFill>
                  <a:schemeClr val="lt1"/>
                </a:solidFill>
              </a:defRPr>
            </a:lvl6pPr>
            <a:lvl7pPr lvl="6" algn="ctr">
              <a:buNone/>
              <a:defRPr>
                <a:solidFill>
                  <a:schemeClr val="lt1"/>
                </a:solidFill>
              </a:defRPr>
            </a:lvl7pPr>
            <a:lvl8pPr lvl="7" algn="ctr">
              <a:buNone/>
              <a:defRPr>
                <a:solidFill>
                  <a:schemeClr val="lt1"/>
                </a:solidFill>
              </a:defRPr>
            </a:lvl8pPr>
            <a:lvl9pPr lvl="8" algn="ctr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797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152475"/>
            <a:ext cx="791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" name="Google Shape;121;p23"/>
          <p:cNvSpPr txBox="1"/>
          <p:nvPr/>
        </p:nvSpPr>
        <p:spPr>
          <a:xfrm rot="5400000">
            <a:off x="6905150" y="2336100"/>
            <a:ext cx="39291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Space and Satellite Systems</a:t>
            </a:r>
            <a:endParaRPr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2" name="Google Shape;122;p23"/>
          <p:cNvPicPr preferRelativeResize="0"/>
          <p:nvPr/>
        </p:nvPicPr>
        <p:blipFill rotWithShape="1">
          <a:blip r:embed="rId2">
            <a:alphaModFix/>
          </a:blip>
          <a:srcRect b="0" l="21876" r="21870" t="0"/>
          <a:stretch/>
        </p:blipFill>
        <p:spPr>
          <a:xfrm>
            <a:off x="8641110" y="45720"/>
            <a:ext cx="457200" cy="457199"/>
          </a:xfrm>
          <a:prstGeom prst="rect">
            <a:avLst/>
          </a:prstGeom>
          <a:noFill/>
          <a:ln>
            <a:noFill/>
          </a:ln>
          <a:effectLst>
            <a:outerShdw blurRad="171450" rotWithShape="0" algn="bl" dir="5400000" dist="19050">
              <a:srgbClr val="000000">
                <a:alpha val="50000"/>
              </a:srgbClr>
            </a:outerShdw>
          </a:effectLst>
        </p:spPr>
      </p:pic>
      <p:cxnSp>
        <p:nvCxnSpPr>
          <p:cNvPr id="123" name="Google Shape;123;p23"/>
          <p:cNvCxnSpPr/>
          <p:nvPr/>
        </p:nvCxnSpPr>
        <p:spPr>
          <a:xfrm flipH="1" rot="10800000">
            <a:off x="310896" y="1080300"/>
            <a:ext cx="7973700" cy="9600"/>
          </a:xfrm>
          <a:prstGeom prst="straightConnector1">
            <a:avLst/>
          </a:prstGeom>
          <a:noFill/>
          <a:ln cap="flat" cmpd="sng" w="9525">
            <a:solidFill>
              <a:srgbClr val="E4D4A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7" name="Google Shape;127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8" name="Google Shape;128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Landscape">
  <p:cSld name="ONE_COLUMN_TEXT_2">
    <p:bg>
      <p:bgPr>
        <a:solidFill>
          <a:schemeClr val="dk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791150" y="738025"/>
            <a:ext cx="39183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subTitle"/>
          </p:nvPr>
        </p:nvSpPr>
        <p:spPr>
          <a:xfrm>
            <a:off x="791150" y="522625"/>
            <a:ext cx="39183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>
            <a:lvl1pPr lvl="0">
              <a:buNone/>
              <a:defRPr sz="1100">
                <a:solidFill>
                  <a:schemeClr val="accent3"/>
                </a:solidFill>
              </a:defRPr>
            </a:lvl1pPr>
            <a:lvl2pPr lvl="1">
              <a:buNone/>
              <a:defRPr sz="1100">
                <a:solidFill>
                  <a:schemeClr val="accent3"/>
                </a:solidFill>
              </a:defRPr>
            </a:lvl2pPr>
            <a:lvl3pPr lvl="2">
              <a:buNone/>
              <a:defRPr sz="1100">
                <a:solidFill>
                  <a:schemeClr val="accent3"/>
                </a:solidFill>
              </a:defRPr>
            </a:lvl3pPr>
            <a:lvl4pPr lvl="3">
              <a:buNone/>
              <a:defRPr sz="1100">
                <a:solidFill>
                  <a:schemeClr val="accent3"/>
                </a:solidFill>
              </a:defRPr>
            </a:lvl4pPr>
            <a:lvl5pPr lvl="4">
              <a:buNone/>
              <a:defRPr sz="1100">
                <a:solidFill>
                  <a:schemeClr val="accent3"/>
                </a:solidFill>
              </a:defRPr>
            </a:lvl5pPr>
            <a:lvl6pPr lvl="5">
              <a:buNone/>
              <a:defRPr sz="1100">
                <a:solidFill>
                  <a:schemeClr val="accent3"/>
                </a:solidFill>
              </a:defRPr>
            </a:lvl6pPr>
            <a:lvl7pPr lvl="6">
              <a:buNone/>
              <a:defRPr sz="1100">
                <a:solidFill>
                  <a:schemeClr val="accent3"/>
                </a:solidFill>
              </a:defRPr>
            </a:lvl7pPr>
            <a:lvl8pPr lvl="7">
              <a:buNone/>
              <a:defRPr sz="1100">
                <a:solidFill>
                  <a:schemeClr val="accent3"/>
                </a:solidFill>
              </a:defRPr>
            </a:lvl8pPr>
            <a:lvl9pPr lvl="8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2.jpg"/><Relationship Id="rId5" Type="http://schemas.openxmlformats.org/officeDocument/2006/relationships/image" Target="../media/image19.png"/><Relationship Id="rId6" Type="http://schemas.openxmlformats.org/officeDocument/2006/relationships/image" Target="../media/image1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Relationship Id="rId4" Type="http://schemas.openxmlformats.org/officeDocument/2006/relationships/image" Target="../media/image13.png"/><Relationship Id="rId5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5.png"/><Relationship Id="rId5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jpg"/><Relationship Id="rId4" Type="http://schemas.openxmlformats.org/officeDocument/2006/relationships/image" Target="../media/image11.jpg"/><Relationship Id="rId5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4.jpg"/><Relationship Id="rId4" Type="http://schemas.openxmlformats.org/officeDocument/2006/relationships/image" Target="../media/image21.png"/><Relationship Id="rId5" Type="http://schemas.openxmlformats.org/officeDocument/2006/relationships/image" Target="../media/image3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Relationship Id="rId4" Type="http://schemas.openxmlformats.org/officeDocument/2006/relationships/image" Target="../media/image3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2.png"/><Relationship Id="rId4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0.jpg"/><Relationship Id="rId4" Type="http://schemas.openxmlformats.org/officeDocument/2006/relationships/image" Target="../media/image35.jpg"/><Relationship Id="rId5" Type="http://schemas.openxmlformats.org/officeDocument/2006/relationships/hyperlink" Target="https://support.google.com/legal/answer/3463239?hl=en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2.png"/><Relationship Id="rId4" Type="http://schemas.openxmlformats.org/officeDocument/2006/relationships/image" Target="../media/image4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Relationship Id="rId4" Type="http://schemas.openxmlformats.org/officeDocument/2006/relationships/image" Target="../media/image4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8.png"/><Relationship Id="rId4" Type="http://schemas.openxmlformats.org/officeDocument/2006/relationships/image" Target="../media/image4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6.png"/><Relationship Id="rId4" Type="http://schemas.openxmlformats.org/officeDocument/2006/relationships/image" Target="../media/image3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8.jpg"/><Relationship Id="rId5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18.png"/><Relationship Id="rId6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632850" y="1124700"/>
            <a:ext cx="7878300" cy="17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Introduction to Circuits</a:t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3481875" y="3960150"/>
            <a:ext cx="2436000" cy="880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Computational Biology Club at UC Davis</a:t>
            </a:r>
            <a:endParaRPr/>
          </a:p>
        </p:txBody>
      </p:sp>
      <p:sp>
        <p:nvSpPr>
          <p:cNvPr id="140" name="Google Shape;140;p26"/>
          <p:cNvSpPr txBox="1"/>
          <p:nvPr>
            <p:ph idx="2" type="subTitle"/>
          </p:nvPr>
        </p:nvSpPr>
        <p:spPr>
          <a:xfrm>
            <a:off x="2857500" y="2902000"/>
            <a:ext cx="37656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ts val="1100"/>
              <a:buNone/>
            </a:pPr>
            <a:r>
              <a:rPr lang="en"/>
              <a:t>Ethan Mathai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Resistors</a:t>
            </a:r>
            <a:endParaRPr/>
          </a:p>
        </p:txBody>
      </p:sp>
      <p:sp>
        <p:nvSpPr>
          <p:cNvPr id="205" name="Google Shape;205;p3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Resistor: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Acts as a </a:t>
            </a:r>
            <a:r>
              <a:rPr b="1" lang="en"/>
              <a:t>semi-insulating material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due to physical material properties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Measured in Ohms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Dependent on size/material quality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Purposes: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AutoNum type="arabicParenR"/>
            </a:pPr>
            <a:r>
              <a:rPr lang="en"/>
              <a:t>“Creating” current from voltage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Dividing voltages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Limiting current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06" name="Google Shape;20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1800" y="266675"/>
            <a:ext cx="2287550" cy="215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0627" y="3162400"/>
            <a:ext cx="1726000" cy="162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6363" y="3112525"/>
            <a:ext cx="2447925" cy="18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 txBox="1"/>
          <p:nvPr/>
        </p:nvSpPr>
        <p:spPr>
          <a:xfrm>
            <a:off x="4876075" y="-41125"/>
            <a:ext cx="3099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[1]			[2]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0" name="Google Shape;210;p35"/>
          <p:cNvSpPr txBox="1"/>
          <p:nvPr/>
        </p:nvSpPr>
        <p:spPr>
          <a:xfrm>
            <a:off x="5166700" y="2987000"/>
            <a:ext cx="3099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[3]				[4]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1" name="Google Shape;211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08648" y="366977"/>
            <a:ext cx="1726000" cy="172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Capacitors</a:t>
            </a:r>
            <a:endParaRPr/>
          </a:p>
        </p:txBody>
      </p:sp>
      <p:sp>
        <p:nvSpPr>
          <p:cNvPr id="217" name="Google Shape;217;p3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Can think of these as miniature storage cells</a:t>
            </a:r>
            <a:r>
              <a:rPr lang="en"/>
              <a:t> that can </a:t>
            </a:r>
            <a:r>
              <a:rPr b="1" lang="en"/>
              <a:t>“discharge” current</a:t>
            </a:r>
            <a:endParaRPr b="1"/>
          </a:p>
          <a:p>
            <a:pPr indent="-293370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Proxima Nova"/>
              <a:buChar char="●"/>
            </a:pPr>
            <a:r>
              <a:rPr lang="en"/>
              <a:t>Measured in Farads (F)</a:t>
            </a:r>
            <a:endParaRPr/>
          </a:p>
          <a:p>
            <a:pPr indent="-293369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Will often see incredibly small values, like μF and pF</a:t>
            </a:r>
            <a:endParaRPr/>
          </a:p>
          <a:p>
            <a:pPr indent="-29337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Types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: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electrolytic, ceramic, mica, polymer, styrene, tantalum, etc.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337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Dependent on size/material</a:t>
            </a:r>
            <a:endParaRPr/>
          </a:p>
          <a:p>
            <a:pPr indent="-29337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Current proportional to change in voltage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Purposes: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3370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Creating oscillation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337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Filtering signals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337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Decoupling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337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Storing energy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8" name="Google Shape;21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0025" y="697800"/>
            <a:ext cx="249555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6"/>
          <p:cNvPicPr preferRelativeResize="0"/>
          <p:nvPr/>
        </p:nvPicPr>
        <p:blipFill rotWithShape="1">
          <a:blip r:embed="rId4">
            <a:alphaModFix/>
          </a:blip>
          <a:srcRect b="0" l="15361" r="0" t="0"/>
          <a:stretch/>
        </p:blipFill>
        <p:spPr>
          <a:xfrm>
            <a:off x="4716200" y="2182125"/>
            <a:ext cx="1576700" cy="203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6"/>
          <p:cNvPicPr preferRelativeResize="0"/>
          <p:nvPr/>
        </p:nvPicPr>
        <p:blipFill rotWithShape="1">
          <a:blip r:embed="rId5">
            <a:alphaModFix/>
          </a:blip>
          <a:srcRect b="0" l="0" r="0" t="20534"/>
          <a:stretch/>
        </p:blipFill>
        <p:spPr>
          <a:xfrm>
            <a:off x="5853275" y="3610900"/>
            <a:ext cx="2695575" cy="134735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6"/>
          <p:cNvSpPr txBox="1"/>
          <p:nvPr/>
        </p:nvSpPr>
        <p:spPr>
          <a:xfrm>
            <a:off x="5793600" y="873125"/>
            <a:ext cx="3743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[1]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2" name="Google Shape;222;p36"/>
          <p:cNvSpPr txBox="1"/>
          <p:nvPr/>
        </p:nvSpPr>
        <p:spPr>
          <a:xfrm>
            <a:off x="4542000" y="3832788"/>
            <a:ext cx="3743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[2]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3" name="Google Shape;223;p36"/>
          <p:cNvSpPr txBox="1"/>
          <p:nvPr/>
        </p:nvSpPr>
        <p:spPr>
          <a:xfrm>
            <a:off x="5975350" y="4608063"/>
            <a:ext cx="3743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[3]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Batteries</a:t>
            </a:r>
            <a:endParaRPr/>
          </a:p>
        </p:txBody>
      </p:sp>
      <p:sp>
        <p:nvSpPr>
          <p:cNvPr id="229" name="Google Shape;229;p37"/>
          <p:cNvSpPr txBox="1"/>
          <p:nvPr/>
        </p:nvSpPr>
        <p:spPr>
          <a:xfrm>
            <a:off x="344000" y="1303900"/>
            <a:ext cx="41613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Storage containers for energy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Char char="●"/>
            </a:pP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Main difference from capacitor: </a:t>
            </a:r>
            <a:r>
              <a:rPr b="1"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distribute energy over much longer period of time</a:t>
            </a:r>
            <a:endParaRPr b="1"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Ideally, the voltage of a battery shouldn’t change with changing charge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Char char="●"/>
            </a:pP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Another key difference is batteries store energy </a:t>
            </a:r>
            <a:r>
              <a:rPr b="1"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chemically, not with electric fields</a:t>
            </a:r>
            <a:endParaRPr b="1"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Char char="●"/>
            </a:pP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Essentially, these provide </a:t>
            </a:r>
            <a:r>
              <a:rPr b="1"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higher density of storage</a:t>
            </a: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making them reliable sources of energy (for our purposes)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Char char="●"/>
            </a:pP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Because of energy characteristics, we often talk about energy of battery in </a:t>
            </a:r>
            <a:r>
              <a:rPr b="1"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Watt Hours (Wh)</a:t>
            </a:r>
            <a:endParaRPr b="1"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0" name="Google Shape;23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8300" y="1207878"/>
            <a:ext cx="2610775" cy="174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4400" y="3418000"/>
            <a:ext cx="1792188" cy="1521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5688" y="3418000"/>
            <a:ext cx="1408186" cy="152122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7"/>
          <p:cNvSpPr txBox="1"/>
          <p:nvPr/>
        </p:nvSpPr>
        <p:spPr>
          <a:xfrm>
            <a:off x="5437575" y="1681200"/>
            <a:ext cx="3195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[1]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4" name="Google Shape;234;p37"/>
          <p:cNvSpPr txBox="1"/>
          <p:nvPr/>
        </p:nvSpPr>
        <p:spPr>
          <a:xfrm>
            <a:off x="5637700" y="4885300"/>
            <a:ext cx="3195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Courtesy of Tim S.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8"/>
          <p:cNvSpPr txBox="1"/>
          <p:nvPr>
            <p:ph type="title"/>
          </p:nvPr>
        </p:nvSpPr>
        <p:spPr>
          <a:xfrm>
            <a:off x="311700" y="445025"/>
            <a:ext cx="7973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Inductors</a:t>
            </a:r>
            <a:endParaRPr/>
          </a:p>
        </p:txBody>
      </p:sp>
      <p:sp>
        <p:nvSpPr>
          <p:cNvPr id="240" name="Google Shape;240;p38"/>
          <p:cNvSpPr txBox="1"/>
          <p:nvPr>
            <p:ph idx="1" type="body"/>
          </p:nvPr>
        </p:nvSpPr>
        <p:spPr>
          <a:xfrm>
            <a:off x="311700" y="1152475"/>
            <a:ext cx="791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Conductive material that stores energy in a magnetic field when current runs through it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Once current runs through it, wants to keep current running through it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Cannot cut off the current from these devices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Purposes: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Filtering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Storing energy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41" name="Google Shape;24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700" y="1152463"/>
            <a:ext cx="2447925" cy="18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4350" y="3073300"/>
            <a:ext cx="2001050" cy="200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28725" y="3315650"/>
            <a:ext cx="2419887" cy="161032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8"/>
          <p:cNvSpPr txBox="1"/>
          <p:nvPr/>
        </p:nvSpPr>
        <p:spPr>
          <a:xfrm>
            <a:off x="5153650" y="844675"/>
            <a:ext cx="3743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[1]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5" name="Google Shape;245;p38"/>
          <p:cNvSpPr txBox="1"/>
          <p:nvPr/>
        </p:nvSpPr>
        <p:spPr>
          <a:xfrm>
            <a:off x="3286375" y="3019375"/>
            <a:ext cx="3743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[2]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6" name="Google Shape;246;p38"/>
          <p:cNvSpPr txBox="1"/>
          <p:nvPr/>
        </p:nvSpPr>
        <p:spPr>
          <a:xfrm>
            <a:off x="5968925" y="3191325"/>
            <a:ext cx="3743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[3]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Impedance</a:t>
            </a:r>
            <a:endParaRPr/>
          </a:p>
        </p:txBody>
      </p:sp>
      <p:sp>
        <p:nvSpPr>
          <p:cNvPr id="252" name="Google Shape;252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This is like a “net resistance” calculation; summation of every element in the circuit that is “impeding” the signal. There is a constant part (represented in Real dimension) and frequency dependent part (Imaginary dimension)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53" name="Google Shape;25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3475" y="2430275"/>
            <a:ext cx="2211251" cy="2471874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9"/>
          <p:cNvSpPr txBox="1"/>
          <p:nvPr/>
        </p:nvSpPr>
        <p:spPr>
          <a:xfrm>
            <a:off x="2890800" y="2519050"/>
            <a:ext cx="3195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[1]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Diodes</a:t>
            </a:r>
            <a:endParaRPr/>
          </a:p>
        </p:txBody>
      </p:sp>
      <p:sp>
        <p:nvSpPr>
          <p:cNvPr id="260" name="Google Shape;260;p40"/>
          <p:cNvSpPr txBox="1"/>
          <p:nvPr>
            <p:ph idx="1" type="body"/>
          </p:nvPr>
        </p:nvSpPr>
        <p:spPr>
          <a:xfrm>
            <a:off x="0" y="1396525"/>
            <a:ext cx="6032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One way </a:t>
            </a:r>
            <a:r>
              <a:rPr b="1" lang="en"/>
              <a:t>switch;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once a threshold input voltage is reached, the valve opens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Many types: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General: all purpose diodes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Zener: </a:t>
            </a:r>
            <a:r>
              <a:rPr lang="en"/>
              <a:t>allow current to flow in reverse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Schottky: </a:t>
            </a:r>
            <a:r>
              <a:rPr lang="en"/>
              <a:t>lower forward voltage, while still being slightly leaky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LED: Light Emitting Diode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Many more…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Purposes: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Clipping signals (sort of like filtering)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Rectification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Allowing some kind of internal logic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61" name="Google Shape;26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331" y="3242470"/>
            <a:ext cx="2250388" cy="128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9925" y="1525474"/>
            <a:ext cx="2731600" cy="1510029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0"/>
          <p:cNvSpPr/>
          <p:nvPr/>
        </p:nvSpPr>
        <p:spPr>
          <a:xfrm>
            <a:off x="7798612" y="1506275"/>
            <a:ext cx="342000" cy="16443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4" name="Google Shape;264;p40"/>
          <p:cNvSpPr txBox="1"/>
          <p:nvPr/>
        </p:nvSpPr>
        <p:spPr>
          <a:xfrm>
            <a:off x="6126125" y="1198475"/>
            <a:ext cx="3195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[1]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5" name="Google Shape;265;p40"/>
          <p:cNvSpPr txBox="1"/>
          <p:nvPr/>
        </p:nvSpPr>
        <p:spPr>
          <a:xfrm>
            <a:off x="6248717" y="2950818"/>
            <a:ext cx="238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[2]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Transistors</a:t>
            </a:r>
            <a:endParaRPr/>
          </a:p>
        </p:txBody>
      </p:sp>
      <p:sp>
        <p:nvSpPr>
          <p:cNvPr id="271" name="Google Shape;271;p4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Semiconductor devices where you allow current to flow by applying a second current/voltage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BJT (Bipolar Junction Transistor): current controlled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FET (Field Effect Transistor): voltage controlled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Purposes: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Logic controllers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Switches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Amplification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2" name="Google Shape;27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85198"/>
            <a:ext cx="3738850" cy="290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1"/>
          <p:cNvSpPr txBox="1"/>
          <p:nvPr/>
        </p:nvSpPr>
        <p:spPr>
          <a:xfrm>
            <a:off x="5018950" y="1454725"/>
            <a:ext cx="3195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[1]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2"/>
          <p:cNvSpPr txBox="1"/>
          <p:nvPr>
            <p:ph type="title"/>
          </p:nvPr>
        </p:nvSpPr>
        <p:spPr>
          <a:xfrm>
            <a:off x="311700" y="445025"/>
            <a:ext cx="7973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Integrated Circuits (ICs)</a:t>
            </a:r>
            <a:endParaRPr/>
          </a:p>
        </p:txBody>
      </p:sp>
      <p:sp>
        <p:nvSpPr>
          <p:cNvPr id="279" name="Google Shape;279;p42"/>
          <p:cNvSpPr txBox="1"/>
          <p:nvPr>
            <p:ph idx="1" type="body"/>
          </p:nvPr>
        </p:nvSpPr>
        <p:spPr>
          <a:xfrm>
            <a:off x="311700" y="1152475"/>
            <a:ext cx="446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Combines components shown before to make miniature circuits that can perform tasks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Various number of ports/sizes/shapes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Types: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Microprocessor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Logic gate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Motor driver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AutoNum type="arabicParenR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etc.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80" name="Google Shape;28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7200" y="1421739"/>
            <a:ext cx="1560750" cy="1601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5925" y="1152475"/>
            <a:ext cx="1190326" cy="21403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2" name="Google Shape;282;p42"/>
          <p:cNvCxnSpPr/>
          <p:nvPr/>
        </p:nvCxnSpPr>
        <p:spPr>
          <a:xfrm flipH="1" rot="10800000">
            <a:off x="6054116" y="2162536"/>
            <a:ext cx="519300" cy="2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3" name="Google Shape;283;p42"/>
          <p:cNvSpPr txBox="1"/>
          <p:nvPr/>
        </p:nvSpPr>
        <p:spPr>
          <a:xfrm>
            <a:off x="6536175" y="1436225"/>
            <a:ext cx="3195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[1]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4" name="Google Shape;284;p42"/>
          <p:cNvSpPr txBox="1"/>
          <p:nvPr/>
        </p:nvSpPr>
        <p:spPr>
          <a:xfrm>
            <a:off x="5022050" y="3352375"/>
            <a:ext cx="3195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[2]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85" name="Google Shape;285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7558" y="3427550"/>
            <a:ext cx="1939417" cy="160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on ICs</a:t>
            </a:r>
            <a:endParaRPr/>
          </a:p>
        </p:txBody>
      </p:sp>
      <p:sp>
        <p:nvSpPr>
          <p:cNvPr id="291" name="Google Shape;291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Often, we treat IC’s as “black boxes;” however, they have incredibly complex internal structure.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Moore’s Law</a:t>
            </a:r>
            <a:endParaRPr/>
          </a:p>
        </p:txBody>
      </p:sp>
      <p:pic>
        <p:nvPicPr>
          <p:cNvPr id="292" name="Google Shape;29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6725" y="1833484"/>
            <a:ext cx="3195900" cy="2262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2425" y="3174366"/>
            <a:ext cx="2298568" cy="1860358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3"/>
          <p:cNvSpPr txBox="1"/>
          <p:nvPr/>
        </p:nvSpPr>
        <p:spPr>
          <a:xfrm>
            <a:off x="4846275" y="1833475"/>
            <a:ext cx="3195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[1]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5" name="Google Shape;295;p43"/>
          <p:cNvSpPr txBox="1"/>
          <p:nvPr/>
        </p:nvSpPr>
        <p:spPr>
          <a:xfrm>
            <a:off x="1555606" y="2810712"/>
            <a:ext cx="3558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[2]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4"/>
          <p:cNvSpPr txBox="1"/>
          <p:nvPr>
            <p:ph idx="2" type="title"/>
          </p:nvPr>
        </p:nvSpPr>
        <p:spPr>
          <a:xfrm>
            <a:off x="958225" y="1194450"/>
            <a:ext cx="67866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</a:rPr>
              <a:t>Circuit Logic</a:t>
            </a:r>
            <a:endParaRPr sz="4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Warmup</a:t>
            </a:r>
            <a:endParaRPr/>
          </a:p>
        </p:txBody>
      </p:sp>
      <p:sp>
        <p:nvSpPr>
          <p:cNvPr id="146" name="Google Shape;146;p2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3 Truths and a Lie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decides how information is relayed</a:t>
            </a:r>
            <a:endParaRPr/>
          </a:p>
        </p:txBody>
      </p:sp>
      <p:sp>
        <p:nvSpPr>
          <p:cNvPr id="306" name="Google Shape;306;p45"/>
          <p:cNvSpPr txBox="1"/>
          <p:nvPr>
            <p:ph type="title"/>
          </p:nvPr>
        </p:nvSpPr>
        <p:spPr>
          <a:xfrm>
            <a:off x="-48900" y="1320775"/>
            <a:ext cx="46740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Component Configurations</a:t>
            </a:r>
            <a:endParaRPr/>
          </a:p>
        </p:txBody>
      </p:sp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3050" y="922450"/>
            <a:ext cx="4236575" cy="2284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5"/>
          <p:cNvSpPr txBox="1"/>
          <p:nvPr/>
        </p:nvSpPr>
        <p:spPr>
          <a:xfrm>
            <a:off x="5438325" y="3206875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https://www.electricaltechnology.org/2020/05/difference-between-series-parallel-circuit.html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6"/>
          <p:cNvSpPr txBox="1"/>
          <p:nvPr/>
        </p:nvSpPr>
        <p:spPr>
          <a:xfrm>
            <a:off x="265500" y="4184350"/>
            <a:ext cx="3706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Source: Dr. Yubei Chen: Chapter 2 Lecture Notes - Sequential Experiments</a:t>
            </a:r>
            <a:endParaRPr sz="10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314" name="Google Shape;31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50" y="1343138"/>
            <a:ext cx="4214101" cy="24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6"/>
          <p:cNvSpPr txBox="1"/>
          <p:nvPr/>
        </p:nvSpPr>
        <p:spPr>
          <a:xfrm>
            <a:off x="389625" y="302875"/>
            <a:ext cx="727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Not Just in Electronics!</a:t>
            </a:r>
            <a:endParaRPr sz="24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316" name="Google Shape;31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8909" y="1166525"/>
            <a:ext cx="3416415" cy="247172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46"/>
          <p:cNvSpPr txBox="1"/>
          <p:nvPr/>
        </p:nvSpPr>
        <p:spPr>
          <a:xfrm>
            <a:off x="4826650" y="4097025"/>
            <a:ext cx="4158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LIF Model of Neuron: https://www.researchgate.net/figure/Equivalent-circuit-of-LIF-neuron-model-29_fig1_352422411</a:t>
            </a:r>
            <a:endParaRPr sz="1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4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1744" r="11744" t="0"/>
          <a:stretch/>
        </p:blipFill>
        <p:spPr>
          <a:xfrm>
            <a:off x="5485725" y="523025"/>
            <a:ext cx="3135300" cy="4097700"/>
          </a:xfrm>
          <a:prstGeom prst="roundRect">
            <a:avLst>
              <a:gd fmla="val 16667" name="adj"/>
            </a:avLst>
          </a:prstGeom>
        </p:spPr>
      </p:pic>
      <p:sp>
        <p:nvSpPr>
          <p:cNvPr id="323" name="Google Shape;323;p47"/>
          <p:cNvSpPr txBox="1"/>
          <p:nvPr>
            <p:ph type="title"/>
          </p:nvPr>
        </p:nvSpPr>
        <p:spPr>
          <a:xfrm>
            <a:off x="591441" y="391675"/>
            <a:ext cx="4397400" cy="3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 Circuits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44"/>
              <a:t>Up till now, we have discussed components; now, we can take abstract representations of circuits and start designing logic models.</a:t>
            </a:r>
            <a:endParaRPr sz="1444"/>
          </a:p>
        </p:txBody>
      </p:sp>
      <p:sp>
        <p:nvSpPr>
          <p:cNvPr id="324" name="Google Shape;324;p47"/>
          <p:cNvSpPr txBox="1"/>
          <p:nvPr>
            <p:ph idx="1" type="body"/>
          </p:nvPr>
        </p:nvSpPr>
        <p:spPr>
          <a:xfrm>
            <a:off x="638750" y="4413181"/>
            <a:ext cx="5537100" cy="3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8"/>
          <p:cNvSpPr txBox="1"/>
          <p:nvPr>
            <p:ph type="title"/>
          </p:nvPr>
        </p:nvSpPr>
        <p:spPr>
          <a:xfrm>
            <a:off x="591441" y="391675"/>
            <a:ext cx="4397400" cy="3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 Circuits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44"/>
              <a:t>Why do we care?</a:t>
            </a:r>
            <a:endParaRPr sz="144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44"/>
              <a:t>Answer: Abstraction!</a:t>
            </a:r>
            <a:endParaRPr sz="1444"/>
          </a:p>
        </p:txBody>
      </p:sp>
      <p:sp>
        <p:nvSpPr>
          <p:cNvPr id="330" name="Google Shape;330;p48"/>
          <p:cNvSpPr txBox="1"/>
          <p:nvPr>
            <p:ph idx="1" type="body"/>
          </p:nvPr>
        </p:nvSpPr>
        <p:spPr>
          <a:xfrm>
            <a:off x="638750" y="4413181"/>
            <a:ext cx="5537100" cy="3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31" name="Google Shape;33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6632" y="983025"/>
            <a:ext cx="6217375" cy="217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Applied Example: FPGAs </a:t>
            </a:r>
            <a:r>
              <a:rPr lang="en" sz="2133"/>
              <a:t>(Field Programmable Gate Arrays)</a:t>
            </a:r>
            <a:endParaRPr sz="2133"/>
          </a:p>
        </p:txBody>
      </p:sp>
      <p:pic>
        <p:nvPicPr>
          <p:cNvPr id="337" name="Google Shape;33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900" y="1466075"/>
            <a:ext cx="4582750" cy="256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2650" y="1631425"/>
            <a:ext cx="3913825" cy="293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49"/>
          <p:cNvSpPr txBox="1"/>
          <p:nvPr/>
        </p:nvSpPr>
        <p:spPr>
          <a:xfrm>
            <a:off x="5825513" y="4521750"/>
            <a:ext cx="23481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Learn More</a:t>
            </a:r>
            <a:endParaRPr/>
          </a:p>
        </p:txBody>
      </p:sp>
      <p:sp>
        <p:nvSpPr>
          <p:cNvPr id="340" name="Google Shape;340;p49"/>
          <p:cNvSpPr txBox="1"/>
          <p:nvPr/>
        </p:nvSpPr>
        <p:spPr>
          <a:xfrm>
            <a:off x="262175" y="4127700"/>
            <a:ext cx="4523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https://community.intel.com/t5/Intel-Quartus-Prime-Software/Compilation-Error-on-Quartus-20-1-Lite/m-p/1298064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0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Logical NOT</a:t>
            </a:r>
            <a:endParaRPr/>
          </a:p>
        </p:txBody>
      </p:sp>
      <p:sp>
        <p:nvSpPr>
          <p:cNvPr id="346" name="Google Shape;346;p50"/>
          <p:cNvSpPr txBox="1"/>
          <p:nvPr>
            <p:ph idx="1" type="body"/>
          </p:nvPr>
        </p:nvSpPr>
        <p:spPr>
          <a:xfrm>
            <a:off x="791150" y="738025"/>
            <a:ext cx="39183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is the </a:t>
            </a:r>
            <a:r>
              <a:rPr i="1" lang="en"/>
              <a:t>intersection</a:t>
            </a:r>
            <a:r>
              <a:rPr lang="en"/>
              <a:t> of two sample </a:t>
            </a:r>
            <a:r>
              <a:rPr lang="en"/>
              <a:t>spaces </a:t>
            </a:r>
            <a:r>
              <a:rPr lang="en"/>
              <a:t>(NOTE two sided input)</a:t>
            </a:r>
            <a:endParaRPr/>
          </a:p>
        </p:txBody>
      </p:sp>
      <p:sp>
        <p:nvSpPr>
          <p:cNvPr id="347" name="Google Shape;347;p50"/>
          <p:cNvSpPr txBox="1"/>
          <p:nvPr>
            <p:ph idx="2" type="subTitle"/>
          </p:nvPr>
        </p:nvSpPr>
        <p:spPr>
          <a:xfrm>
            <a:off x="791150" y="522625"/>
            <a:ext cx="39183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Logical AND</a:t>
            </a:r>
            <a:endParaRPr/>
          </a:p>
        </p:txBody>
      </p:sp>
      <p:pic>
        <p:nvPicPr>
          <p:cNvPr descr="File:Logical and.svg - Wikimedia Commons" id="348" name="Google Shape;34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225" y="3012650"/>
            <a:ext cx="4580526" cy="17176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VennTFFF.svg - Wikimedia Commons" id="349" name="Google Shape;349;p50"/>
          <p:cNvPicPr preferRelativeResize="0"/>
          <p:nvPr/>
        </p:nvPicPr>
        <p:blipFill rotWithShape="1">
          <a:blip r:embed="rId4">
            <a:alphaModFix/>
          </a:blip>
          <a:srcRect b="8946" l="7608" r="6899" t="10231"/>
          <a:stretch/>
        </p:blipFill>
        <p:spPr>
          <a:xfrm>
            <a:off x="5518475" y="961225"/>
            <a:ext cx="3313823" cy="2355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0" name="Google Shape;350;p50"/>
          <p:cNvSpPr txBox="1"/>
          <p:nvPr/>
        </p:nvSpPr>
        <p:spPr>
          <a:xfrm>
            <a:off x="390225" y="1450625"/>
            <a:ext cx="626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Symbols: &amp;, ^, .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1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Logical NOT</a:t>
            </a:r>
            <a:endParaRPr/>
          </a:p>
        </p:txBody>
      </p:sp>
      <p:sp>
        <p:nvSpPr>
          <p:cNvPr id="356" name="Google Shape;356;p51"/>
          <p:cNvSpPr txBox="1"/>
          <p:nvPr>
            <p:ph idx="1" type="body"/>
          </p:nvPr>
        </p:nvSpPr>
        <p:spPr>
          <a:xfrm>
            <a:off x="791150" y="738025"/>
            <a:ext cx="39183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is the </a:t>
            </a:r>
            <a:r>
              <a:rPr i="1" lang="en"/>
              <a:t>union </a:t>
            </a:r>
            <a:r>
              <a:rPr lang="en"/>
              <a:t>of two </a:t>
            </a:r>
            <a:r>
              <a:rPr lang="en"/>
              <a:t>sample spaces (</a:t>
            </a:r>
            <a:r>
              <a:rPr lang="en"/>
              <a:t> WITHOUT the intersection  (NOTE two sided input)</a:t>
            </a:r>
            <a:endParaRPr/>
          </a:p>
        </p:txBody>
      </p:sp>
      <p:sp>
        <p:nvSpPr>
          <p:cNvPr id="357" name="Google Shape;357;p51"/>
          <p:cNvSpPr txBox="1"/>
          <p:nvPr>
            <p:ph idx="2" type="subTitle"/>
          </p:nvPr>
        </p:nvSpPr>
        <p:spPr>
          <a:xfrm>
            <a:off x="791150" y="522625"/>
            <a:ext cx="39183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Logical OR</a:t>
            </a:r>
            <a:endParaRPr/>
          </a:p>
        </p:txBody>
      </p:sp>
      <p:pic>
        <p:nvPicPr>
          <p:cNvPr descr="File:Logical or.svg - Wikimedia Commons" id="358" name="Google Shape;35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025" y="2731475"/>
            <a:ext cx="5039075" cy="1889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VennFTTF.svg - Wikimedia Commons" id="359" name="Google Shape;359;p51"/>
          <p:cNvPicPr preferRelativeResize="0"/>
          <p:nvPr/>
        </p:nvPicPr>
        <p:blipFill rotWithShape="1">
          <a:blip r:embed="rId4">
            <a:alphaModFix/>
          </a:blip>
          <a:srcRect b="9029" l="6502" r="6450" t="8807"/>
          <a:stretch/>
        </p:blipFill>
        <p:spPr>
          <a:xfrm>
            <a:off x="5646875" y="961225"/>
            <a:ext cx="2992598" cy="21251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0" name="Google Shape;360;p51"/>
          <p:cNvSpPr txBox="1"/>
          <p:nvPr/>
        </p:nvSpPr>
        <p:spPr>
          <a:xfrm>
            <a:off x="469775" y="1646350"/>
            <a:ext cx="626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Logical NOT</a:t>
            </a:r>
            <a:endParaRPr/>
          </a:p>
        </p:txBody>
      </p:sp>
      <p:sp>
        <p:nvSpPr>
          <p:cNvPr id="366" name="Google Shape;366;p52"/>
          <p:cNvSpPr txBox="1"/>
          <p:nvPr>
            <p:ph idx="1" type="body"/>
          </p:nvPr>
        </p:nvSpPr>
        <p:spPr>
          <a:xfrm>
            <a:off x="791150" y="738025"/>
            <a:ext cx="56376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rPr lang="en" sz="1070"/>
              <a:t>This is the </a:t>
            </a:r>
            <a:r>
              <a:rPr i="1" lang="en" sz="1070"/>
              <a:t>complement of a logical OR;</a:t>
            </a:r>
            <a:r>
              <a:rPr lang="en" sz="1070"/>
              <a:t> returns “true” when both inputs are NOT the same</a:t>
            </a:r>
            <a:endParaRPr b="1" sz="1070"/>
          </a:p>
        </p:txBody>
      </p:sp>
      <p:sp>
        <p:nvSpPr>
          <p:cNvPr id="367" name="Google Shape;367;p52"/>
          <p:cNvSpPr txBox="1"/>
          <p:nvPr>
            <p:ph idx="2" type="subTitle"/>
          </p:nvPr>
        </p:nvSpPr>
        <p:spPr>
          <a:xfrm>
            <a:off x="791150" y="522625"/>
            <a:ext cx="39183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Logical XOR</a:t>
            </a:r>
            <a:endParaRPr/>
          </a:p>
        </p:txBody>
      </p:sp>
      <p:pic>
        <p:nvPicPr>
          <p:cNvPr descr="File:Logic-gate-xor-us.png - Wikimedia Commons" id="368" name="Google Shape;36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48225"/>
            <a:ext cx="4557050" cy="200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1850" y="1170125"/>
            <a:ext cx="4129751" cy="2574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3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Logical NOT</a:t>
            </a:r>
            <a:endParaRPr/>
          </a:p>
        </p:txBody>
      </p:sp>
      <p:pic>
        <p:nvPicPr>
          <p:cNvPr descr="File:Not-gate-en.svg - Wikipedia" id="375" name="Google Shape;37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26" y="1059524"/>
            <a:ext cx="5867674" cy="211157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3"/>
          <p:cNvSpPr txBox="1"/>
          <p:nvPr>
            <p:ph idx="1" type="body"/>
          </p:nvPr>
        </p:nvSpPr>
        <p:spPr>
          <a:xfrm>
            <a:off x="791150" y="738025"/>
            <a:ext cx="39183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is the </a:t>
            </a:r>
            <a:r>
              <a:rPr i="1" lang="en"/>
              <a:t>complement</a:t>
            </a:r>
            <a:r>
              <a:rPr lang="en"/>
              <a:t> of a sample space</a:t>
            </a:r>
            <a:endParaRPr/>
          </a:p>
        </p:txBody>
      </p:sp>
      <p:sp>
        <p:nvSpPr>
          <p:cNvPr id="377" name="Google Shape;377;p53"/>
          <p:cNvSpPr txBox="1"/>
          <p:nvPr>
            <p:ph idx="2" type="subTitle"/>
          </p:nvPr>
        </p:nvSpPr>
        <p:spPr>
          <a:xfrm>
            <a:off x="791150" y="522625"/>
            <a:ext cx="39183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Logical NOT</a:t>
            </a:r>
            <a:endParaRPr/>
          </a:p>
        </p:txBody>
      </p:sp>
      <p:cxnSp>
        <p:nvCxnSpPr>
          <p:cNvPr id="378" name="Google Shape;378;p53"/>
          <p:cNvCxnSpPr/>
          <p:nvPr/>
        </p:nvCxnSpPr>
        <p:spPr>
          <a:xfrm flipH="1">
            <a:off x="3455225" y="698900"/>
            <a:ext cx="2465700" cy="109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9" name="Google Shape;379;p53"/>
          <p:cNvSpPr txBox="1"/>
          <p:nvPr/>
        </p:nvSpPr>
        <p:spPr>
          <a:xfrm>
            <a:off x="5418350" y="276325"/>
            <a:ext cx="367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Inverting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descr="Fil:NOT-logical.png – Wikipedia" id="380" name="Google Shape;380;p53"/>
          <p:cNvPicPr preferRelativeResize="0"/>
          <p:nvPr/>
        </p:nvPicPr>
        <p:blipFill rotWithShape="1">
          <a:blip r:embed="rId4">
            <a:alphaModFix/>
          </a:blip>
          <a:srcRect b="13013" l="0" r="0" t="0"/>
          <a:stretch/>
        </p:blipFill>
        <p:spPr>
          <a:xfrm>
            <a:off x="5617875" y="2646350"/>
            <a:ext cx="3275949" cy="2245875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53"/>
          <p:cNvSpPr txBox="1"/>
          <p:nvPr/>
        </p:nvSpPr>
        <p:spPr>
          <a:xfrm>
            <a:off x="230525" y="3734200"/>
            <a:ext cx="5187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NOTE: if you see that small circle on anything, it indicates that you </a:t>
            </a:r>
            <a:r>
              <a:rPr i="1" lang="en" sz="1800">
                <a:solidFill>
                  <a:schemeClr val="lt2"/>
                </a:solidFill>
              </a:rPr>
              <a:t>invert</a:t>
            </a:r>
            <a:r>
              <a:rPr lang="en" sz="1800">
                <a:solidFill>
                  <a:schemeClr val="lt2"/>
                </a:solidFill>
              </a:rPr>
              <a:t> the logic in some way.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100" y="1894850"/>
            <a:ext cx="5615725" cy="267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5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to Remind you…</a:t>
            </a:r>
            <a:endParaRPr/>
          </a:p>
        </p:txBody>
      </p:sp>
      <p:sp>
        <p:nvSpPr>
          <p:cNvPr id="388" name="Google Shape;388;p5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logic gates themselves are much more “complicated”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CMOSFET: “Complementary Metal-Oxide Silicon Field Effect Transistor”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190025" y="1491350"/>
            <a:ext cx="4773300" cy="28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you think of first when you hear the term “circuit?”</a:t>
            </a:r>
            <a:endParaRPr/>
          </a:p>
        </p:txBody>
      </p:sp>
      <p:sp>
        <p:nvSpPr>
          <p:cNvPr id="152" name="Google Shape;152;p28"/>
          <p:cNvSpPr txBox="1"/>
          <p:nvPr>
            <p:ph idx="2" type="title"/>
          </p:nvPr>
        </p:nvSpPr>
        <p:spPr>
          <a:xfrm>
            <a:off x="669475" y="141050"/>
            <a:ext cx="7256400" cy="13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A First Look</a:t>
            </a:r>
            <a:endParaRPr sz="72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 Diagrams</a:t>
            </a:r>
            <a:endParaRPr/>
          </a:p>
        </p:txBody>
      </p:sp>
      <p:sp>
        <p:nvSpPr>
          <p:cNvPr id="394" name="Google Shape;394;p5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Now we have some (high level) buiilding blocks that we can at least start to learn how to work with…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idx="1" type="subTitle"/>
          </p:nvPr>
        </p:nvSpPr>
        <p:spPr>
          <a:xfrm>
            <a:off x="475075" y="309225"/>
            <a:ext cx="36552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Some Common ideas:</a:t>
            </a:r>
            <a:endParaRPr/>
          </a:p>
        </p:txBody>
      </p:sp>
      <p:sp>
        <p:nvSpPr>
          <p:cNvPr id="158" name="Google Shape;158;p29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ile:Logitech K760 - BabyPhoton Main PCB - rear view-3840.jpg ..." id="159" name="Google Shape;15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0275" y="429017"/>
            <a:ext cx="4709151" cy="203035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xit of the first chicane at Monza | The 2015 Italian Grand … | Flickr" id="160" name="Google Shape;16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225" y="1522800"/>
            <a:ext cx="3825475" cy="25403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Tsuen King Circuit Playground Tennis Court.jpg - Wikimedia ..." id="161" name="Google Shape;16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7575" y="2571749"/>
            <a:ext cx="3569859" cy="237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591441" y="391675"/>
            <a:ext cx="4397400" cy="3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pta Slab"/>
                <a:ea typeface="Hepta Slab"/>
                <a:cs typeface="Hepta Slab"/>
                <a:sym typeface="Hepta Slab"/>
              </a:rPr>
              <a:t>Circuit</a:t>
            </a:r>
            <a:r>
              <a:rPr lang="en"/>
              <a:t>: a construction of building blocks of controllers for </a:t>
            </a:r>
            <a:r>
              <a:rPr i="1" lang="en"/>
              <a:t>unique</a:t>
            </a:r>
            <a:r>
              <a:rPr lang="en"/>
              <a:t> and </a:t>
            </a:r>
            <a:r>
              <a:rPr i="1" lang="en"/>
              <a:t>specific</a:t>
            </a:r>
            <a:r>
              <a:rPr lang="en"/>
              <a:t> systems</a:t>
            </a:r>
            <a:endParaRPr/>
          </a:p>
        </p:txBody>
      </p:sp>
      <p:sp>
        <p:nvSpPr>
          <p:cNvPr id="167" name="Google Shape;167;p30"/>
          <p:cNvSpPr/>
          <p:nvPr>
            <p:ph idx="2" type="pic"/>
          </p:nvPr>
        </p:nvSpPr>
        <p:spPr>
          <a:xfrm>
            <a:off x="5485725" y="523025"/>
            <a:ext cx="3135300" cy="4097700"/>
          </a:xfrm>
          <a:prstGeom prst="roundRect">
            <a:avLst>
              <a:gd fmla="val 16667" name="adj"/>
            </a:avLst>
          </a:prstGeom>
        </p:spPr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137050" y="4013514"/>
            <a:ext cx="5604600" cy="94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Typically, you will observe some kind of “looping” mechanism… This is not necessary, however.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Know Circuits?</a:t>
            </a:r>
            <a:endParaRPr/>
          </a:p>
        </p:txBody>
      </p:sp>
      <p:sp>
        <p:nvSpPr>
          <p:cNvPr id="174" name="Google Shape;174;p3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Extreme precision and detail</a:t>
            </a:r>
            <a:endParaRPr/>
          </a:p>
        </p:txBody>
      </p:sp>
      <p:sp>
        <p:nvSpPr>
          <p:cNvPr id="175" name="Google Shape;175;p3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Boosted efficiency</a:t>
            </a:r>
            <a:endParaRPr/>
          </a:p>
        </p:txBody>
      </p:sp>
      <p:sp>
        <p:nvSpPr>
          <p:cNvPr id="176" name="Google Shape;176;p3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Modelling…</a:t>
            </a:r>
            <a:endParaRPr b="1"/>
          </a:p>
        </p:txBody>
      </p:sp>
      <p:sp>
        <p:nvSpPr>
          <p:cNvPr id="177" name="Google Shape;177;p3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Predictable in Performance</a:t>
            </a:r>
            <a:endParaRPr/>
          </a:p>
        </p:txBody>
      </p:sp>
      <p:sp>
        <p:nvSpPr>
          <p:cNvPr id="178" name="Google Shape;178;p3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Various Applications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idx="1" type="body"/>
          </p:nvPr>
        </p:nvSpPr>
        <p:spPr>
          <a:xfrm>
            <a:off x="311700" y="4230575"/>
            <a:ext cx="42603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Shameless Plug - some of my Designs + Design Processes (Electronic Circuits)</a:t>
            </a:r>
            <a:endParaRPr/>
          </a:p>
        </p:txBody>
      </p:sp>
      <p:pic>
        <p:nvPicPr>
          <p:cNvPr id="184" name="Google Shape;18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56650"/>
            <a:ext cx="3836947" cy="21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1175" y="77276"/>
            <a:ext cx="2665904" cy="164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3095" y="2571745"/>
            <a:ext cx="3836950" cy="21836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09668" y="250975"/>
            <a:ext cx="3143813" cy="215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>
            <p:ph idx="2" type="body"/>
          </p:nvPr>
        </p:nvSpPr>
        <p:spPr>
          <a:xfrm>
            <a:off x="714950" y="1989025"/>
            <a:ext cx="2792400" cy="28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</a:t>
            </a:r>
            <a:r>
              <a:rPr i="1" lang="en"/>
              <a:t>model</a:t>
            </a:r>
            <a:r>
              <a:rPr lang="en"/>
              <a:t> systems in biology using electronic circuit elements.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Allows us to do math with circuits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Design probabilistic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Create our </a:t>
            </a:r>
            <a:r>
              <a:rPr i="1" lang="en"/>
              <a:t>own</a:t>
            </a:r>
            <a:r>
              <a:rPr lang="en"/>
              <a:t> models</a:t>
            </a:r>
            <a:endParaRPr/>
          </a:p>
        </p:txBody>
      </p:sp>
      <p:sp>
        <p:nvSpPr>
          <p:cNvPr id="193" name="Google Shape;193;p33"/>
          <p:cNvSpPr txBox="1"/>
          <p:nvPr>
            <p:ph idx="1" type="subTitle"/>
          </p:nvPr>
        </p:nvSpPr>
        <p:spPr>
          <a:xfrm>
            <a:off x="791150" y="522625"/>
            <a:ext cx="49773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Back to Modelling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comprehensive introduction</a:t>
            </a:r>
            <a:endParaRPr/>
          </a:p>
        </p:txBody>
      </p:sp>
      <p:sp>
        <p:nvSpPr>
          <p:cNvPr id="199" name="Google Shape;199;p34"/>
          <p:cNvSpPr txBox="1"/>
          <p:nvPr>
            <p:ph idx="2" type="title"/>
          </p:nvPr>
        </p:nvSpPr>
        <p:spPr>
          <a:xfrm>
            <a:off x="958225" y="1194450"/>
            <a:ext cx="67866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Circuit Elements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